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0"/>
  </p:notesMasterIdLst>
  <p:handoutMasterIdLst>
    <p:handoutMasterId r:id="rId31"/>
  </p:handoutMasterIdLst>
  <p:sldIdLst>
    <p:sldId id="256" r:id="rId3"/>
    <p:sldId id="294" r:id="rId4"/>
    <p:sldId id="272" r:id="rId5"/>
    <p:sldId id="286" r:id="rId6"/>
    <p:sldId id="270" r:id="rId7"/>
    <p:sldId id="287" r:id="rId8"/>
    <p:sldId id="271" r:id="rId9"/>
    <p:sldId id="285" r:id="rId10"/>
    <p:sldId id="283" r:id="rId11"/>
    <p:sldId id="274" r:id="rId12"/>
    <p:sldId id="280" r:id="rId13"/>
    <p:sldId id="278" r:id="rId14"/>
    <p:sldId id="279" r:id="rId15"/>
    <p:sldId id="284" r:id="rId16"/>
    <p:sldId id="295" r:id="rId17"/>
    <p:sldId id="277" r:id="rId18"/>
    <p:sldId id="282" r:id="rId19"/>
    <p:sldId id="273" r:id="rId20"/>
    <p:sldId id="289" r:id="rId21"/>
    <p:sldId id="293" r:id="rId22"/>
    <p:sldId id="296" r:id="rId23"/>
    <p:sldId id="290" r:id="rId24"/>
    <p:sldId id="291" r:id="rId25"/>
    <p:sldId id="292" r:id="rId26"/>
    <p:sldId id="276" r:id="rId27"/>
    <p:sldId id="275" r:id="rId28"/>
    <p:sldId id="288" r:id="rId2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8"/>
    <p:restoredTop sz="94740"/>
  </p:normalViewPr>
  <p:slideViewPr>
    <p:cSldViewPr snapToGrid="0" snapToObjects="1">
      <p:cViewPr varScale="1">
        <p:scale>
          <a:sx n="100" d="100"/>
          <a:sy n="100" d="100"/>
        </p:scale>
        <p:origin x="19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43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02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70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0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29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86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65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8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06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102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5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0BB7FD-6022-384E-8739-01BBA81D2EC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04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Core data structures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It’s all about relationships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9C008-6B56-2B48-83A9-764D9843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Non-contiguous lists: </a:t>
            </a:r>
            <a:r>
              <a:rPr lang="en-US" i="1" dirty="0"/>
              <a:t>linked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053E9-7D15-5848-9325-F8BD84887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other way to implement a list data type is with explicit pointers from one element to the next: “a = (9,(2,(45,None)))</a:t>
            </a:r>
            <a:r>
              <a:rPr lang="en-US" i="1" dirty="0"/>
              <a:t>”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EAD7D-6C5A-634F-81E9-62923348D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82" y="2829157"/>
            <a:ext cx="8343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15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D0779-40BC-0D4E-A06E-A908418E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Queue: ordered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F851F-A8B6-9D43-B8B5-E315BFB65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In, First Out (</a:t>
            </a:r>
            <a:r>
              <a:rPr lang="en-US" b="1" dirty="0"/>
              <a:t>FIFO</a:t>
            </a:r>
            <a:r>
              <a:rPr lang="en-US" dirty="0"/>
              <a:t>); Key ops: ENQUEUE, DEQUEUE</a:t>
            </a:r>
          </a:p>
          <a:p>
            <a:r>
              <a:rPr lang="en-US" dirty="0"/>
              <a:t>A list restricted to add to the end and delete from the front</a:t>
            </a:r>
          </a:p>
          <a:p>
            <a:r>
              <a:rPr lang="en-US" dirty="0"/>
              <a:t>Most commonly an array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6BEAA-C712-FD4D-A311-3C9BB6EE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519932"/>
            <a:ext cx="6022208" cy="148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39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989F-8E78-D948-B732-D896A6EF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Stacks: like stacks of 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01AC3-B5F2-F848-9BB5-30B232AB6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124"/>
            <a:ext cx="10515600" cy="4635839"/>
          </a:xfrm>
        </p:spPr>
        <p:txBody>
          <a:bodyPr/>
          <a:lstStyle/>
          <a:p>
            <a:r>
              <a:rPr lang="en-US" dirty="0"/>
              <a:t>Most commonly an array implementation</a:t>
            </a:r>
          </a:p>
          <a:p>
            <a:r>
              <a:rPr lang="en-US" dirty="0"/>
              <a:t>First In Last Out (</a:t>
            </a:r>
            <a:r>
              <a:rPr lang="en-US" b="1" dirty="0"/>
              <a:t>FILO</a:t>
            </a:r>
            <a:r>
              <a:rPr lang="en-US" dirty="0"/>
              <a:t>); key ops: PUSH, POP</a:t>
            </a:r>
          </a:p>
          <a:p>
            <a:r>
              <a:rPr lang="en-US" dirty="0"/>
              <a:t>Just a list restricted to add items to end and take from the end</a:t>
            </a:r>
          </a:p>
          <a:p>
            <a:r>
              <a:rPr lang="en-US" dirty="0"/>
              <a:t>For us, used as “work list” for non-recursive tree walking</a:t>
            </a:r>
          </a:p>
          <a:p>
            <a:r>
              <a:rPr lang="en-US" dirty="0"/>
              <a:t>Also reverses a sequence; push </a:t>
            </a:r>
            <a:r>
              <a:rPr lang="en-US" dirty="0" err="1"/>
              <a:t>Maria,Xue,Tom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then pop </a:t>
            </a:r>
            <a:r>
              <a:rPr lang="en-US" dirty="0" err="1"/>
              <a:t>Tom,Xue,Maria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32B0E-5CB0-D24E-A661-69BAA08E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814" y="4449594"/>
            <a:ext cx="8133609" cy="14807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DF7EA-CA24-B843-92B5-6594227222FF}"/>
              </a:ext>
            </a:extLst>
          </p:cNvPr>
          <p:cNvSpPr/>
          <p:nvPr/>
        </p:nvSpPr>
        <p:spPr>
          <a:xfrm>
            <a:off x="1930429" y="5944542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Maria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10E5D5-2F50-924C-85F6-ADEF05823C06}"/>
              </a:ext>
            </a:extLst>
          </p:cNvPr>
          <p:cNvSpPr/>
          <p:nvPr/>
        </p:nvSpPr>
        <p:spPr>
          <a:xfrm>
            <a:off x="3681022" y="5930383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</a:t>
            </a:r>
            <a:r>
              <a:rPr lang="en-US" dirty="0" err="1"/>
              <a:t>Xue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89A92-A9B0-8047-A836-AD46F1C6A06A}"/>
              </a:ext>
            </a:extLst>
          </p:cNvPr>
          <p:cNvSpPr/>
          <p:nvPr/>
        </p:nvSpPr>
        <p:spPr>
          <a:xfrm>
            <a:off x="5347276" y="5958701"/>
            <a:ext cx="1180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Tom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E3C50F-895F-8549-8FE7-BB29D31CE376}"/>
              </a:ext>
            </a:extLst>
          </p:cNvPr>
          <p:cNvSpPr/>
          <p:nvPr/>
        </p:nvSpPr>
        <p:spPr>
          <a:xfrm>
            <a:off x="7316020" y="5930383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C51253-0C90-094B-95BD-69854EA44A59}"/>
              </a:ext>
            </a:extLst>
          </p:cNvPr>
          <p:cNvSpPr/>
          <p:nvPr/>
        </p:nvSpPr>
        <p:spPr>
          <a:xfrm>
            <a:off x="8982787" y="592089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</a:t>
            </a:r>
          </a:p>
        </p:txBody>
      </p:sp>
    </p:spTree>
    <p:extLst>
      <p:ext uri="{BB962C8B-B14F-4D97-AF65-F5344CB8AC3E}">
        <p14:creationId xmlns:p14="http://schemas.microsoft.com/office/powerpoint/2010/main" val="1997267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924E-F064-B84E-8617-21E4D161E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Set: unordered, unique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F7516-E242-6D43-BECD-3BEDBBC54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implementation is a hash table</a:t>
            </a:r>
          </a:p>
          <a:p>
            <a:r>
              <a:rPr lang="en-US" dirty="0"/>
              <a:t>Operations are add, delete, contains, union, intersection,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“contains” operation takes constant time for </a:t>
            </a:r>
            <a:r>
              <a:rPr lang="en-US" dirty="0" err="1"/>
              <a:t>hashtable</a:t>
            </a:r>
            <a:r>
              <a:rPr lang="en-US" dirty="0"/>
              <a:t>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201856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294C-52F4-9B4F-A6D0-166BA92A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abstract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CF48F-8398-4B49-AABD-E829279AA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55781" cy="4351338"/>
          </a:xfrm>
        </p:spPr>
        <p:txBody>
          <a:bodyPr/>
          <a:lstStyle/>
          <a:p>
            <a:r>
              <a:rPr lang="en-US" dirty="0"/>
              <a:t>Maps key to value; i.e., d[key] = value</a:t>
            </a:r>
          </a:p>
          <a:p>
            <a:r>
              <a:rPr lang="en-US" dirty="0"/>
              <a:t>Look up values by key; i.e., d[key]</a:t>
            </a:r>
          </a:p>
          <a:p>
            <a:r>
              <a:rPr lang="en-US" dirty="0" err="1"/>
              <a:t>Hashtable</a:t>
            </a:r>
            <a:r>
              <a:rPr lang="en-US" dirty="0"/>
              <a:t> is implementation of choice</a:t>
            </a:r>
          </a:p>
          <a:p>
            <a:r>
              <a:rPr lang="en-US" dirty="0"/>
              <a:t>Recall </a:t>
            </a:r>
            <a:r>
              <a:rPr lang="en-US" dirty="0" err="1"/>
              <a:t>hashtable</a:t>
            </a:r>
            <a:r>
              <a:rPr lang="en-US" dirty="0"/>
              <a:t> is array of buckets,</a:t>
            </a:r>
            <a:br>
              <a:rPr lang="en-US" dirty="0"/>
            </a:br>
            <a:r>
              <a:rPr lang="en-US" dirty="0"/>
              <a:t>each bucket is array of (</a:t>
            </a:r>
            <a:r>
              <a:rPr lang="en-US" dirty="0" err="1"/>
              <a:t>key,value</a:t>
            </a:r>
            <a:r>
              <a:rPr lang="en-US" dirty="0"/>
              <a:t>) pairs</a:t>
            </a:r>
          </a:p>
          <a:p>
            <a:r>
              <a:rPr lang="en-US" dirty="0" err="1"/>
              <a:t>Hashcode</a:t>
            </a:r>
            <a:r>
              <a:rPr lang="en-US" dirty="0"/>
              <a:t> is function of key then mod with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htable</a:t>
            </a:r>
            <a:r>
              <a:rPr lang="en-US" dirty="0"/>
              <a:t>) to get bucket index; add key/value pair to that bucket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887A6-5133-6944-80D4-9BA5BFE8C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981" y="3016208"/>
            <a:ext cx="4469161" cy="316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8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532D8-C8C5-5D43-A5EC-E3BB23024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</a:t>
            </a:r>
            <a:r>
              <a:rPr lang="en-US" i="1" dirty="0"/>
              <a:t>what is most efficient char counting method you can think of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02455-E5DE-C249-AF11-A27FA550A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Must update a char’s count in O(1), one operation</a:t>
            </a:r>
          </a:p>
          <a:p>
            <a:r>
              <a:rPr lang="en-US" dirty="0"/>
              <a:t>Screams out for a dictionary</a:t>
            </a:r>
          </a:p>
          <a:p>
            <a:r>
              <a:rPr lang="en-US" dirty="0"/>
              <a:t>Is </a:t>
            </a:r>
            <a:r>
              <a:rPr lang="en-US" dirty="0" err="1"/>
              <a:t>hashtable</a:t>
            </a:r>
            <a:r>
              <a:rPr lang="en-US" dirty="0"/>
              <a:t> best implementation?</a:t>
            </a:r>
          </a:p>
          <a:p>
            <a:r>
              <a:rPr lang="en-US" dirty="0"/>
              <a:t>Chars are </a:t>
            </a:r>
            <a:r>
              <a:rPr lang="en-US" dirty="0" err="1"/>
              <a:t>a..z</a:t>
            </a:r>
            <a:r>
              <a:rPr lang="en-US" dirty="0"/>
              <a:t>, so identify </a:t>
            </a:r>
            <a:r>
              <a:rPr lang="en-US" dirty="0" err="1"/>
              <a:t>func</a:t>
            </a:r>
            <a:r>
              <a:rPr lang="en-US" dirty="0"/>
              <a:t> is a trivial perfect hash</a:t>
            </a:r>
          </a:p>
          <a:p>
            <a:r>
              <a:rPr lang="en-US" dirty="0"/>
              <a:t>for c in s: count[c] += 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5EDEF-68EC-1C40-8734-45A056A25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359" y="4335463"/>
            <a:ext cx="12065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0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7379-BDB8-6E43-AA3E-96F5F711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abstract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1749F-8FEC-9B4F-B807-C64CAB794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directed-graph with internal nodes and leaves</a:t>
            </a:r>
          </a:p>
          <a:p>
            <a:r>
              <a:rPr lang="en-US" dirty="0"/>
              <a:t>No </a:t>
            </a:r>
            <a:r>
              <a:rPr lang="en-US" i="1" dirty="0"/>
              <a:t>cycles</a:t>
            </a:r>
            <a:r>
              <a:rPr lang="en-US" dirty="0"/>
              <a:t> and each node has at most one parent</a:t>
            </a:r>
          </a:p>
          <a:p>
            <a:r>
              <a:rPr lang="en-US" dirty="0"/>
              <a:t>Each node has at most 2 child nodes</a:t>
            </a:r>
          </a:p>
          <a:p>
            <a:r>
              <a:rPr lang="en-US" dirty="0"/>
              <a:t>For n nodes, there are n-1 edges</a:t>
            </a:r>
          </a:p>
          <a:p>
            <a:r>
              <a:rPr lang="en-US" dirty="0"/>
              <a:t>A </a:t>
            </a:r>
            <a:r>
              <a:rPr lang="en-US" i="1" dirty="0"/>
              <a:t>full</a:t>
            </a:r>
            <a:r>
              <a:rPr lang="en-US" dirty="0"/>
              <a:t> binary tree: all internal nodes have 2 children</a:t>
            </a:r>
          </a:p>
          <a:p>
            <a:r>
              <a:rPr lang="en-US" dirty="0"/>
              <a:t>Height of full tree with n internal nodes is about log2(n)</a:t>
            </a:r>
          </a:p>
          <a:p>
            <a:r>
              <a:rPr lang="en-US" dirty="0"/>
              <a:t>Height defined as number of edges along path root-&gt;leaf</a:t>
            </a:r>
          </a:p>
          <a:p>
            <a:r>
              <a:rPr lang="en-US" dirty="0"/>
              <a:t>Level 0 is root, level 1, …</a:t>
            </a:r>
          </a:p>
          <a:p>
            <a:r>
              <a:rPr lang="en-US" dirty="0"/>
              <a:t>Note: binary tree doesn’t imply </a:t>
            </a:r>
            <a:r>
              <a:rPr lang="en-US" i="1" dirty="0"/>
              <a:t>binary search tree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972E14B-A36A-294C-8386-0A3A4CB13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752" y="1395626"/>
            <a:ext cx="2590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29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226E-6008-4F48-85C9-56A34BE0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implementation using pointers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AF58F19-79C2-8D48-A0C7-28342257C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846" y="2215809"/>
            <a:ext cx="3473344" cy="3269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CB8070-9A70-034D-852F-B0E53349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7" y="492647"/>
            <a:ext cx="5447597" cy="710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56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5C61D-FFF0-0E4F-ADA3-1A4D540F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78" y="376276"/>
            <a:ext cx="11706922" cy="1325563"/>
          </a:xfrm>
        </p:spPr>
        <p:txBody>
          <a:bodyPr/>
          <a:lstStyle/>
          <a:p>
            <a:r>
              <a:rPr lang="en-US" dirty="0"/>
              <a:t>Concrete binary tree using contiguous array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BCCF28-AD55-6442-A66C-C89268CCB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773" y="2453269"/>
            <a:ext cx="3473344" cy="326903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2ED110-78E4-7D44-99C8-6390620C2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450" y="4064618"/>
            <a:ext cx="4991100" cy="901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D34BD6-56C7-CB40-9782-9EDC1B5ABBD8}"/>
              </a:ext>
            </a:extLst>
          </p:cNvPr>
          <p:cNvSpPr txBox="1"/>
          <p:nvPr/>
        </p:nvSpPr>
        <p:spPr>
          <a:xfrm>
            <a:off x="6423814" y="2667444"/>
            <a:ext cx="2488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 child is 2i+1</a:t>
            </a:r>
          </a:p>
          <a:p>
            <a:r>
              <a:rPr lang="en-US" sz="2400" dirty="0"/>
              <a:t>right child is 2i+2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55146" y="2207047"/>
            <a:ext cx="48497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We don’t need child pointers!</a:t>
            </a:r>
          </a:p>
        </p:txBody>
      </p:sp>
      <p:sp>
        <p:nvSpPr>
          <p:cNvPr id="11" name="U-Turn Arrow 10"/>
          <p:cNvSpPr/>
          <p:nvPr/>
        </p:nvSpPr>
        <p:spPr>
          <a:xfrm rot="10800000" flipH="1">
            <a:off x="5654380" y="4863569"/>
            <a:ext cx="769434" cy="34568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/>
          <p:cNvSpPr/>
          <p:nvPr/>
        </p:nvSpPr>
        <p:spPr>
          <a:xfrm rot="10800000" flipH="1">
            <a:off x="5654380" y="4863569"/>
            <a:ext cx="1438508" cy="518532"/>
          </a:xfrm>
          <a:prstGeom prst="uturnArrow">
            <a:avLst>
              <a:gd name="adj1" fmla="val 17473"/>
              <a:gd name="adj2" fmla="val 25000"/>
              <a:gd name="adj3" fmla="val 20699"/>
              <a:gd name="adj4" fmla="val 43750"/>
              <a:gd name="adj5" fmla="val 836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/>
          <p:cNvSpPr/>
          <p:nvPr/>
        </p:nvSpPr>
        <p:spPr>
          <a:xfrm>
            <a:off x="6316948" y="3706056"/>
            <a:ext cx="1445012" cy="35856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/>
          <p:cNvSpPr/>
          <p:nvPr/>
        </p:nvSpPr>
        <p:spPr>
          <a:xfrm>
            <a:off x="6316947" y="3559541"/>
            <a:ext cx="2058329" cy="517655"/>
          </a:xfrm>
          <a:prstGeom prst="uturnArrow">
            <a:avLst>
              <a:gd name="adj1" fmla="val 17293"/>
              <a:gd name="adj2" fmla="val 25000"/>
              <a:gd name="adj3" fmla="val 21147"/>
              <a:gd name="adj4" fmla="val 43750"/>
              <a:gd name="adj5" fmla="val 865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/>
          <p:cNvSpPr/>
          <p:nvPr/>
        </p:nvSpPr>
        <p:spPr>
          <a:xfrm rot="10800000" flipH="1">
            <a:off x="7092888" y="4885869"/>
            <a:ext cx="2964066" cy="502469"/>
          </a:xfrm>
          <a:prstGeom prst="uturnArrow">
            <a:avLst>
              <a:gd name="adj1" fmla="val 17473"/>
              <a:gd name="adj2" fmla="val 25000"/>
              <a:gd name="adj3" fmla="val 20699"/>
              <a:gd name="adj4" fmla="val 43750"/>
              <a:gd name="adj5" fmla="val 924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0800000" flipH="1">
            <a:off x="7092887" y="4873291"/>
            <a:ext cx="2064835" cy="518532"/>
          </a:xfrm>
          <a:prstGeom prst="uturnArrow">
            <a:avLst>
              <a:gd name="adj1" fmla="val 17473"/>
              <a:gd name="adj2" fmla="val 23925"/>
              <a:gd name="adj3" fmla="val 20699"/>
              <a:gd name="adj4" fmla="val 43750"/>
              <a:gd name="adj5" fmla="val 879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576980-03E5-A346-A4F4-05177B2B2A02}"/>
              </a:ext>
            </a:extLst>
          </p:cNvPr>
          <p:cNvSpPr txBox="1"/>
          <p:nvPr/>
        </p:nvSpPr>
        <p:spPr>
          <a:xfrm>
            <a:off x="1714500" y="1334250"/>
            <a:ext cx="823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(Just the sort of dirty trick a programmer might ask you to invent in an interview)</a:t>
            </a:r>
          </a:p>
        </p:txBody>
      </p:sp>
    </p:spTree>
    <p:extLst>
      <p:ext uri="{BB962C8B-B14F-4D97-AF65-F5344CB8AC3E}">
        <p14:creationId xmlns:p14="http://schemas.microsoft.com/office/powerpoint/2010/main" val="616378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 as 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 doesn’t use nodes with pointers as it requires an object for each tree node, which is expensive (each has overhead)</a:t>
            </a:r>
          </a:p>
          <a:p>
            <a:r>
              <a:rPr lang="en-US" dirty="0"/>
              <a:t>Instead, uses node </a:t>
            </a:r>
            <a:r>
              <a:rPr lang="en-US" dirty="0">
                <a:solidFill>
                  <a:srgbClr val="E4754F"/>
                </a:solidFill>
              </a:rPr>
              <a:t>ID’s </a:t>
            </a:r>
            <a:r>
              <a:rPr lang="en-US" dirty="0"/>
              <a:t>and parallel arrays like </a:t>
            </a:r>
            <a:r>
              <a:rPr lang="en-US" i="1" dirty="0"/>
              <a:t>left</a:t>
            </a:r>
            <a:r>
              <a:rPr lang="en-US" dirty="0"/>
              <a:t>, </a:t>
            </a:r>
            <a:r>
              <a:rPr lang="en-US" i="1" dirty="0"/>
              <a:t>right</a:t>
            </a:r>
            <a:r>
              <a:rPr lang="en-US" dirty="0"/>
              <a:t>, </a:t>
            </a:r>
            <a:r>
              <a:rPr lang="en-US" i="1" dirty="0"/>
              <a:t>value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4AA078B-09BF-5C47-8F17-3FBD8F956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14" y="3321793"/>
            <a:ext cx="3473344" cy="32690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F724C1-525A-F949-AAFC-FB1F3474387D}"/>
              </a:ext>
            </a:extLst>
          </p:cNvPr>
          <p:cNvSpPr txBox="1"/>
          <p:nvPr/>
        </p:nvSpPr>
        <p:spPr>
          <a:xfrm>
            <a:off x="2774787" y="31868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C060F1-0836-1D48-9464-F90C50ECE977}"/>
              </a:ext>
            </a:extLst>
          </p:cNvPr>
          <p:cNvSpPr txBox="1"/>
          <p:nvPr/>
        </p:nvSpPr>
        <p:spPr>
          <a:xfrm>
            <a:off x="1990302" y="443353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1301C9-CE5E-944A-8240-4489CE7D97F6}"/>
              </a:ext>
            </a:extLst>
          </p:cNvPr>
          <p:cNvSpPr txBox="1"/>
          <p:nvPr/>
        </p:nvSpPr>
        <p:spPr>
          <a:xfrm>
            <a:off x="1465647" y="564774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C4ED3-35A8-884D-820A-E7B1D500E73C}"/>
              </a:ext>
            </a:extLst>
          </p:cNvPr>
          <p:cNvSpPr txBox="1"/>
          <p:nvPr/>
        </p:nvSpPr>
        <p:spPr>
          <a:xfrm>
            <a:off x="3510380" y="443353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8901E7-9F8C-874A-80DF-C4577861D939}"/>
              </a:ext>
            </a:extLst>
          </p:cNvPr>
          <p:cNvSpPr txBox="1"/>
          <p:nvPr/>
        </p:nvSpPr>
        <p:spPr>
          <a:xfrm>
            <a:off x="2612698" y="570770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5D357-F1E5-4546-B83E-ED7B8889F2DB}"/>
              </a:ext>
            </a:extLst>
          </p:cNvPr>
          <p:cNvSpPr txBox="1"/>
          <p:nvPr/>
        </p:nvSpPr>
        <p:spPr>
          <a:xfrm>
            <a:off x="4088925" y="576766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1AC30-CE0F-B145-BE09-FB4472521AC9}"/>
              </a:ext>
            </a:extLst>
          </p:cNvPr>
          <p:cNvSpPr txBox="1"/>
          <p:nvPr/>
        </p:nvSpPr>
        <p:spPr>
          <a:xfrm>
            <a:off x="5380615" y="3486609"/>
            <a:ext cx="14494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left[0] = 1</a:t>
            </a:r>
          </a:p>
          <a:p>
            <a:r>
              <a:rPr lang="en-US" sz="2200" dirty="0"/>
              <a:t>left[1] = 2</a:t>
            </a:r>
          </a:p>
          <a:p>
            <a:r>
              <a:rPr lang="en-US" sz="2200" dirty="0"/>
              <a:t>left[2] = -1</a:t>
            </a:r>
          </a:p>
          <a:p>
            <a:r>
              <a:rPr lang="en-US" sz="2200" dirty="0"/>
              <a:t>left[3] = -1</a:t>
            </a:r>
          </a:p>
          <a:p>
            <a:r>
              <a:rPr lang="en-US" sz="2200" dirty="0"/>
              <a:t>left[4] = -1</a:t>
            </a:r>
          </a:p>
          <a:p>
            <a:r>
              <a:rPr lang="en-US" sz="2200" dirty="0"/>
              <a:t>left[5] = 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EED05F-DD16-A34B-8ABF-9DAF3E9CF808}"/>
              </a:ext>
            </a:extLst>
          </p:cNvPr>
          <p:cNvSpPr txBox="1"/>
          <p:nvPr/>
        </p:nvSpPr>
        <p:spPr>
          <a:xfrm>
            <a:off x="6874635" y="3486609"/>
            <a:ext cx="162256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right[0] = 4</a:t>
            </a:r>
          </a:p>
          <a:p>
            <a:r>
              <a:rPr lang="en-US" sz="2200" dirty="0"/>
              <a:t>right[1] = 3</a:t>
            </a:r>
          </a:p>
          <a:p>
            <a:r>
              <a:rPr lang="en-US" sz="2200" dirty="0"/>
              <a:t>right[2] = -1</a:t>
            </a:r>
          </a:p>
          <a:p>
            <a:r>
              <a:rPr lang="en-US" sz="2200" dirty="0"/>
              <a:t>right[3] = -1</a:t>
            </a:r>
          </a:p>
          <a:p>
            <a:r>
              <a:rPr lang="en-US" sz="2200" dirty="0"/>
              <a:t>right[4] = 5</a:t>
            </a:r>
          </a:p>
          <a:p>
            <a:r>
              <a:rPr lang="en-US" sz="2200" dirty="0"/>
              <a:t>right[5] = 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F2109-2AE4-B34F-A535-2056536AE5F9}"/>
              </a:ext>
            </a:extLst>
          </p:cNvPr>
          <p:cNvSpPr txBox="1"/>
          <p:nvPr/>
        </p:nvSpPr>
        <p:spPr>
          <a:xfrm>
            <a:off x="8497195" y="3486609"/>
            <a:ext cx="181011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value[0] = 10</a:t>
            </a:r>
          </a:p>
          <a:p>
            <a:r>
              <a:rPr lang="en-US" sz="2200" dirty="0"/>
              <a:t>value[1] = 3</a:t>
            </a:r>
          </a:p>
          <a:p>
            <a:r>
              <a:rPr lang="en-US" sz="2200" dirty="0"/>
              <a:t>value[2] = 2</a:t>
            </a:r>
          </a:p>
          <a:p>
            <a:r>
              <a:rPr lang="en-US" sz="2200" dirty="0"/>
              <a:t>value[3] = 7</a:t>
            </a:r>
          </a:p>
          <a:p>
            <a:r>
              <a:rPr lang="en-US" sz="2200" dirty="0"/>
              <a:t>value[4] = 13</a:t>
            </a:r>
          </a:p>
          <a:p>
            <a:r>
              <a:rPr lang="en-US" sz="2200" dirty="0"/>
              <a:t>value[5] = 21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DD1343-059B-AC4D-92FA-BA6C29390F9E}"/>
              </a:ext>
            </a:extLst>
          </p:cNvPr>
          <p:cNvCxnSpPr>
            <a:cxnSpLocks/>
          </p:cNvCxnSpPr>
          <p:nvPr/>
        </p:nvCxnSpPr>
        <p:spPr>
          <a:xfrm flipH="1">
            <a:off x="3823286" y="3186856"/>
            <a:ext cx="578545" cy="124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8F6752-DC24-974A-82FA-9F3EA8B6E2A3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3087693" y="3186856"/>
            <a:ext cx="1314138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720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80197" y="1982912"/>
            <a:ext cx="49521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Quick </a:t>
            </a:r>
            <a:r>
              <a:rPr lang="en-US" sz="2000" b="1" dirty="0" err="1"/>
              <a:t>sidenote</a:t>
            </a:r>
            <a:r>
              <a:rPr lang="en-US" sz="2000" dirty="0"/>
              <a:t>:</a:t>
            </a:r>
          </a:p>
          <a:p>
            <a:r>
              <a:rPr lang="en-US" sz="2000" dirty="0"/>
              <a:t>Yes, much of this initial lecture is familiar to you from previous coursework here or during undergraduate work. I’m mainly being thorough and complete, but I also hope to show you a new perspective and show you that data structures can often be viewed as versions of each other.</a:t>
            </a:r>
          </a:p>
        </p:txBody>
      </p:sp>
    </p:spTree>
    <p:extLst>
      <p:ext uri="{BB962C8B-B14F-4D97-AF65-F5344CB8AC3E}">
        <p14:creationId xmlns:p14="http://schemas.microsoft.com/office/powerpoint/2010/main" val="2082143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7AE63-F50B-BD4D-98B5-1553F4D9B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trees (tree with conditions)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DEFBA-088F-AF46-A34A-634A9DBE3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Nodes have values</a:t>
            </a:r>
          </a:p>
          <a:p>
            <a:r>
              <a:rPr lang="en-US" dirty="0"/>
              <a:t>Elements in left subtree are all less than node’s value, all elements in the right subtree are greater than the node’s value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696" y="3465954"/>
            <a:ext cx="2394189" cy="26985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040" y="3465955"/>
            <a:ext cx="1582599" cy="269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97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3B21-4185-CE46-8150-20E01C61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binary search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60F31-73D9-9D49-B7C8-B036AA0FA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Recursively compare search value with node value, descending into children according to relative value; e.g., search(6)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57E7E-6B71-FC43-B3DD-25364CB6FB48}"/>
              </a:ext>
            </a:extLst>
          </p:cNvPr>
          <p:cNvSpPr txBox="1"/>
          <p:nvPr/>
        </p:nvSpPr>
        <p:spPr>
          <a:xfrm>
            <a:off x="1185038" y="3040951"/>
            <a:ext cx="6652550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search(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x:object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is None: return None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x &lt;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x &gt;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3BA99-52C1-F748-9AEA-F29A20DC2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736" y="2865411"/>
            <a:ext cx="2394189" cy="269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16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6FA8-97B2-CC4A-9CA4-6DA5A677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Constructing binary search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160F7-F6D9-1A45-B4B8-B9023C9CB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 of add() function is the modified tree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Initial condition: p is None: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node.value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==value, return that node: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3970B-9DD5-2142-AC68-C3A4D9B4B01A}"/>
              </a:ext>
            </a:extLst>
          </p:cNvPr>
          <p:cNvSpPr txBox="1"/>
          <p:nvPr/>
        </p:nvSpPr>
        <p:spPr>
          <a:xfrm>
            <a:off x="648182" y="2429914"/>
            <a:ext cx="1047508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 -&gt;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is None:         return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value &lt;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elif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value &gt;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p #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do nothing if equal (already there)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31C93-04A2-CB4C-B1D7-F245A86EBE99}"/>
              </a:ext>
            </a:extLst>
          </p:cNvPr>
          <p:cNvSpPr txBox="1"/>
          <p:nvPr/>
        </p:nvSpPr>
        <p:spPr>
          <a:xfrm>
            <a:off x="5360356" y="4646467"/>
            <a:ext cx="365454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add(None, 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953574-9096-394F-A883-CA24167E9E10}"/>
              </a:ext>
            </a:extLst>
          </p:cNvPr>
          <p:cNvSpPr txBox="1"/>
          <p:nvPr/>
        </p:nvSpPr>
        <p:spPr>
          <a:xfrm>
            <a:off x="5360357" y="5612648"/>
            <a:ext cx="365454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7A844F-F436-C847-BBB3-A7665D135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142" y="5592136"/>
            <a:ext cx="1005055" cy="1047824"/>
          </a:xfrm>
          <a:prstGeom prst="rect">
            <a:avLst/>
          </a:prstGeom>
        </p:spPr>
      </p:pic>
      <p:sp>
        <p:nvSpPr>
          <p:cNvPr id="11" name="U-Turn Arrow 10">
            <a:extLst>
              <a:ext uri="{FF2B5EF4-FFF2-40B4-BE49-F238E27FC236}">
                <a16:creationId xmlns:a16="http://schemas.microsoft.com/office/drawing/2014/main" id="{95216F61-7EB5-E845-A5A7-86AD91DBFB72}"/>
              </a:ext>
            </a:extLst>
          </p:cNvPr>
          <p:cNvSpPr/>
          <p:nvPr/>
        </p:nvSpPr>
        <p:spPr>
          <a:xfrm rot="16200000" flipV="1">
            <a:off x="9309367" y="4818330"/>
            <a:ext cx="2201862" cy="566202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577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181B95-1042-BB4C-A8AA-E824A8D3A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225" y="3285648"/>
            <a:ext cx="2160403" cy="2481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D03E79-3A60-0049-9336-4C5DDE321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Constructing binary search trees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D6A1-C807-5D4C-939C-197DB7DC1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700"/>
            <a:ext cx="10515600" cy="46402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value &lt; current node, add to the left, else add to 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908191-43EF-0343-997F-1A54750FE0B4}"/>
              </a:ext>
            </a:extLst>
          </p:cNvPr>
          <p:cNvSpPr txBox="1"/>
          <p:nvPr/>
        </p:nvSpPr>
        <p:spPr>
          <a:xfrm>
            <a:off x="1144768" y="2057306"/>
            <a:ext cx="8831484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if value &lt;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3ED70-B777-5042-B990-07D93A93E95B}"/>
              </a:ext>
            </a:extLst>
          </p:cNvPr>
          <p:cNvSpPr txBox="1"/>
          <p:nvPr/>
        </p:nvSpPr>
        <p:spPr>
          <a:xfrm>
            <a:off x="576481" y="3328947"/>
            <a:ext cx="367576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61740-AA6A-394E-B315-98ED92587007}"/>
              </a:ext>
            </a:extLst>
          </p:cNvPr>
          <p:cNvSpPr txBox="1"/>
          <p:nvPr/>
        </p:nvSpPr>
        <p:spPr>
          <a:xfrm>
            <a:off x="5969000" y="3335939"/>
            <a:ext cx="388218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42)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A2963D-E789-434F-837F-AE3134091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516" y="3298995"/>
            <a:ext cx="1261800" cy="245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73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D1D51-342C-4F40-9571-E7ED4A97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Consider similarity of search / build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23AA8-A6D0-914B-ABE9-47D2A3EE471E}"/>
              </a:ext>
            </a:extLst>
          </p:cNvPr>
          <p:cNvSpPr txBox="1"/>
          <p:nvPr/>
        </p:nvSpPr>
        <p:spPr>
          <a:xfrm>
            <a:off x="5912405" y="2144084"/>
            <a:ext cx="6279595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x:object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is None: return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x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elif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x 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65581-E021-4F4F-8655-AA4896FCD732}"/>
              </a:ext>
            </a:extLst>
          </p:cNvPr>
          <p:cNvSpPr txBox="1"/>
          <p:nvPr/>
        </p:nvSpPr>
        <p:spPr>
          <a:xfrm>
            <a:off x="0" y="2144084"/>
            <a:ext cx="5786700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x:object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is None: return None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x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x 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</p:spTree>
    <p:extLst>
      <p:ext uri="{BB962C8B-B14F-4D97-AF65-F5344CB8AC3E}">
        <p14:creationId xmlns:p14="http://schemas.microsoft.com/office/powerpoint/2010/main" val="2135724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2433-9499-CE4E-AAD9-70F10CA77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88987-0D96-F549-A901-9F02AAF23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arbitrary number of outgoing edges,</a:t>
            </a:r>
            <a:br>
              <a:rPr lang="en-US" dirty="0"/>
            </a:br>
            <a:r>
              <a:rPr lang="en-US" dirty="0"/>
              <a:t>not just 2 like binary trees</a:t>
            </a:r>
          </a:p>
          <a:p>
            <a:r>
              <a:rPr lang="en-US" dirty="0"/>
              <a:t>Or, use an adjacency matrix</a:t>
            </a:r>
          </a:p>
          <a:p>
            <a:r>
              <a:rPr lang="en-US" dirty="0"/>
              <a:t>Edges can be labeled or unlabeled</a:t>
            </a:r>
          </a:p>
          <a:p>
            <a:r>
              <a:rPr lang="en-US" dirty="0"/>
              <a:t>Edges can be directed or undirected</a:t>
            </a:r>
          </a:p>
          <a:p>
            <a:r>
              <a:rPr lang="en-US" dirty="0"/>
              <a:t>Can be pointed at by any number of nodes</a:t>
            </a:r>
          </a:p>
          <a:p>
            <a:r>
              <a:rPr lang="en-US" dirty="0"/>
              <a:t>Cycles are ok unless specified otherwise;</a:t>
            </a:r>
            <a:br>
              <a:rPr lang="en-US" dirty="0"/>
            </a:br>
            <a:r>
              <a:rPr lang="en-US" dirty="0"/>
              <a:t>e.g., directed acyclic graph (DAG) is a</a:t>
            </a:r>
            <a:br>
              <a:rPr lang="en-US" dirty="0"/>
            </a:br>
            <a:r>
              <a:rPr lang="en-US" dirty="0"/>
              <a:t>semi-common 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A6EA9-4A69-D346-A2E3-C1110F19C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665" y="2714345"/>
            <a:ext cx="3329392" cy="2110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40FEC5-CB32-6540-BF6D-64D44824C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665" y="-70121"/>
            <a:ext cx="3775083" cy="28425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05C2BC-89EB-B942-8CAC-90C879C4DF16}"/>
              </a:ext>
            </a:extLst>
          </p:cNvPr>
          <p:cNvSpPr/>
          <p:nvPr/>
        </p:nvSpPr>
        <p:spPr>
          <a:xfrm>
            <a:off x="838200" y="6311900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blue image from https://</a:t>
            </a:r>
            <a:r>
              <a:rPr lang="en-US" dirty="0" err="1"/>
              <a:t>skymind.ai</a:t>
            </a:r>
            <a:r>
              <a:rPr lang="en-US" dirty="0"/>
              <a:t>/wiki/graph-analysis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198" y="4828785"/>
            <a:ext cx="3068325" cy="14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7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39AF0-5B4F-C849-AB72-AB5093AAC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503" y="0"/>
            <a:ext cx="10515600" cy="1325563"/>
          </a:xfrm>
        </p:spPr>
        <p:txBody>
          <a:bodyPr/>
          <a:lstStyle/>
          <a:p>
            <a:r>
              <a:rPr lang="en-US" dirty="0"/>
              <a:t>Basic node 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1BE35-812A-2946-97EC-EC0CA3C11D23}"/>
              </a:ext>
            </a:extLst>
          </p:cNvPr>
          <p:cNvSpPr txBox="1"/>
          <p:nvPr/>
        </p:nvSpPr>
        <p:spPr>
          <a:xfrm>
            <a:off x="876429" y="1176456"/>
            <a:ext cx="95388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b="1" dirty="0" err="1">
                <a:latin typeface="Monaco" charset="0"/>
                <a:ea typeface="Monaco" charset="0"/>
                <a:cs typeface="Monaco" charset="0"/>
              </a:rPr>
              <a:t>LLNode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value, next=None):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self.next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next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1BC31-AC84-344B-BA95-8BE4698C9E47}"/>
              </a:ext>
            </a:extLst>
          </p:cNvPr>
          <p:cNvSpPr txBox="1"/>
          <p:nvPr/>
        </p:nvSpPr>
        <p:spPr>
          <a:xfrm>
            <a:off x="876429" y="2949596"/>
            <a:ext cx="953880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b="1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value, left=None, right=None):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left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right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3DD90-DDDB-2342-A01D-C49785DFBF80}"/>
              </a:ext>
            </a:extLst>
          </p:cNvPr>
          <p:cNvSpPr txBox="1"/>
          <p:nvPr/>
        </p:nvSpPr>
        <p:spPr>
          <a:xfrm>
            <a:off x="876429" y="5092069"/>
            <a:ext cx="95388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b="1" dirty="0">
                <a:latin typeface="Monaco" charset="0"/>
                <a:ea typeface="Monaco" charset="0"/>
                <a:cs typeface="Monaco" charset="0"/>
              </a:rPr>
              <a:t>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[] # outgoing edges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3EA1C5-601D-7C4C-8143-CF2998773783}"/>
              </a:ext>
            </a:extLst>
          </p:cNvPr>
          <p:cNvSpPr/>
          <p:nvPr/>
        </p:nvSpPr>
        <p:spPr>
          <a:xfrm>
            <a:off x="6670750" y="440793"/>
            <a:ext cx="3744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(Tattoo these somewhere)</a:t>
            </a:r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E1D7C680-2B86-784D-92E4-4D402080292E}"/>
              </a:ext>
            </a:extLst>
          </p:cNvPr>
          <p:cNvSpPr/>
          <p:nvPr/>
        </p:nvSpPr>
        <p:spPr>
          <a:xfrm>
            <a:off x="535259" y="2587083"/>
            <a:ext cx="490654" cy="1877550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A93047E5-ED93-0242-A396-8ABB1184D8B6}"/>
              </a:ext>
            </a:extLst>
          </p:cNvPr>
          <p:cNvSpPr/>
          <p:nvPr/>
        </p:nvSpPr>
        <p:spPr>
          <a:xfrm>
            <a:off x="535259" y="4464633"/>
            <a:ext cx="490654" cy="1962614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8A60B8-C777-0244-81CC-64A0AC9A2DD1}"/>
              </a:ext>
            </a:extLst>
          </p:cNvPr>
          <p:cNvSpPr txBox="1"/>
          <p:nvPr/>
        </p:nvSpPr>
        <p:spPr>
          <a:xfrm rot="17631040">
            <a:off x="-684402" y="3916438"/>
            <a:ext cx="2439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only edges differ</a:t>
            </a:r>
          </a:p>
        </p:txBody>
      </p:sp>
    </p:spTree>
    <p:extLst>
      <p:ext uri="{BB962C8B-B14F-4D97-AF65-F5344CB8AC3E}">
        <p14:creationId xmlns:p14="http://schemas.microsoft.com/office/powerpoint/2010/main" val="3563627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B114A-6606-6345-A6BE-CAD1C480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D43D-CC12-D444-95FA-5AE32AC02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 data types:</a:t>
            </a:r>
            <a:br>
              <a:rPr lang="en-US" dirty="0"/>
            </a:br>
            <a:r>
              <a:rPr lang="en-US" dirty="0"/>
              <a:t>List, Set, Queue, Stack, Dictionary, Binary tree, Graph</a:t>
            </a:r>
          </a:p>
          <a:p>
            <a:r>
              <a:rPr lang="en-US" dirty="0"/>
              <a:t>Concrete implementations:</a:t>
            </a:r>
            <a:br>
              <a:rPr lang="en-US" dirty="0"/>
            </a:br>
            <a:r>
              <a:rPr lang="en-US" dirty="0"/>
              <a:t>arrays, </a:t>
            </a:r>
            <a:r>
              <a:rPr lang="en-US" dirty="0" err="1"/>
              <a:t>hashtables</a:t>
            </a:r>
            <a:r>
              <a:rPr lang="en-US" dirty="0"/>
              <a:t>, linked lists, node object with 1+ outgoing edge pointers</a:t>
            </a:r>
          </a:p>
          <a:p>
            <a:r>
              <a:rPr lang="en-US" i="1" dirty="0"/>
              <a:t>The questions you must ask of the data dictates the data structure and algorithms you need</a:t>
            </a:r>
          </a:p>
          <a:p>
            <a:r>
              <a:rPr lang="en-US" dirty="0"/>
              <a:t>Waste processor, memory power before brainpower</a:t>
            </a:r>
            <a:br>
              <a:rPr lang="en-US" dirty="0"/>
            </a:br>
            <a:r>
              <a:rPr lang="en-US" dirty="0"/>
              <a:t>(start with simplest data structure that will work)</a:t>
            </a:r>
          </a:p>
        </p:txBody>
      </p:sp>
    </p:spTree>
    <p:extLst>
      <p:ext uri="{BB962C8B-B14F-4D97-AF65-F5344CB8AC3E}">
        <p14:creationId xmlns:p14="http://schemas.microsoft.com/office/powerpoint/2010/main" val="50768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1DA8-ADC0-AF4E-A8C7-0B86CDC9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organize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ED65D-FCCD-7949-BFF2-157CDB25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414"/>
            <a:ext cx="10515600" cy="43378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structures organize, group, or encode relationships between data elements</a:t>
            </a:r>
          </a:p>
          <a:p>
            <a:r>
              <a:rPr lang="en-US" dirty="0"/>
              <a:t>There’s a difference between the </a:t>
            </a:r>
            <a:r>
              <a:rPr lang="en-US" b="1" i="1" dirty="0"/>
              <a:t>abstract data type </a:t>
            </a:r>
            <a:r>
              <a:rPr lang="en-US" dirty="0"/>
              <a:t>and the </a:t>
            </a:r>
            <a:r>
              <a:rPr lang="en-US" b="1" dirty="0"/>
              <a:t>implementation</a:t>
            </a:r>
            <a:r>
              <a:rPr lang="en-US" dirty="0"/>
              <a:t> (list vs array, dictionary vs </a:t>
            </a:r>
            <a:r>
              <a:rPr lang="en-US" dirty="0" err="1"/>
              <a:t>hashtable</a:t>
            </a:r>
            <a:r>
              <a:rPr lang="en-US" dirty="0"/>
              <a:t>, …)</a:t>
            </a:r>
          </a:p>
          <a:p>
            <a:r>
              <a:rPr lang="en-US" dirty="0"/>
              <a:t>Two methods to organize relationships in data:</a:t>
            </a:r>
          </a:p>
          <a:p>
            <a:pPr lvl="1"/>
            <a:r>
              <a:rPr lang="en-US" dirty="0"/>
              <a:t>physical adjacency or relative position in memory (RAM)</a:t>
            </a:r>
          </a:p>
          <a:p>
            <a:pPr lvl="1"/>
            <a:r>
              <a:rPr lang="en-US" i="1" dirty="0"/>
              <a:t>pointers</a:t>
            </a:r>
          </a:p>
          <a:p>
            <a:r>
              <a:rPr lang="en-US" dirty="0"/>
              <a:t>Algorithms operate on data structures; e.g., sorting algorithm operates on a list</a:t>
            </a:r>
          </a:p>
          <a:p>
            <a:r>
              <a:rPr lang="en-US" dirty="0"/>
              <a:t>Often algorithms are needed to construct structures too, but let’s get familiar with what these data structures look like and then focus on algorithms that operate on them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03529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940E-3FBA-B94E-8BAC-3036F44E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on choosing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603FA-3537-E84F-8FF1-7B5D43565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simplest data structure you can initially because you never know if that code will survive very long</a:t>
            </a:r>
          </a:p>
          <a:p>
            <a:r>
              <a:rPr lang="en-US" dirty="0"/>
              <a:t>Waste processor, memory power before brainpower (if possible)</a:t>
            </a:r>
          </a:p>
          <a:p>
            <a:r>
              <a:rPr lang="en-US" dirty="0"/>
              <a:t>There is a trade off between time and space</a:t>
            </a:r>
          </a:p>
          <a:p>
            <a:pPr lvl="1"/>
            <a:r>
              <a:rPr lang="en-US" dirty="0"/>
              <a:t>We can often make faster algorithm using more memory</a:t>
            </a:r>
          </a:p>
          <a:p>
            <a:pPr lvl="1"/>
            <a:r>
              <a:rPr lang="en-US" dirty="0"/>
              <a:t>It’s like driving to the other side of town to save 10% on gas; what are you trying to optimize? time or $$$</a:t>
            </a:r>
          </a:p>
          <a:p>
            <a:r>
              <a:rPr lang="en-US" dirty="0"/>
              <a:t>Prep work or more sophisticated data structure can help</a:t>
            </a:r>
          </a:p>
          <a:p>
            <a:pPr lvl="1"/>
            <a:r>
              <a:rPr lang="en-US" dirty="0"/>
              <a:t>E.g., element lookup via: unordered list vs sorted list vs hash table</a:t>
            </a:r>
            <a:br>
              <a:rPr lang="en-US" dirty="0"/>
            </a:br>
            <a:r>
              <a:rPr lang="en-US" dirty="0"/>
              <a:t>                                               O(n)               O(log n)            O(1)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82CFF5-809C-3541-A758-A4C9B3601F97}"/>
              </a:ext>
            </a:extLst>
          </p:cNvPr>
          <p:cNvSpPr/>
          <p:nvPr/>
        </p:nvSpPr>
        <p:spPr>
          <a:xfrm>
            <a:off x="5024063" y="5270643"/>
            <a:ext cx="1880171" cy="7705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4A443-FF14-9542-9798-CF8A5B824305}"/>
              </a:ext>
            </a:extLst>
          </p:cNvPr>
          <p:cNvSpPr/>
          <p:nvPr/>
        </p:nvSpPr>
        <p:spPr>
          <a:xfrm>
            <a:off x="7310490" y="5270643"/>
            <a:ext cx="1422544" cy="7705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93E6F7-FAA7-7B4E-B148-5577A3F02E0A}"/>
              </a:ext>
            </a:extLst>
          </p:cNvPr>
          <p:cNvSpPr/>
          <p:nvPr/>
        </p:nvSpPr>
        <p:spPr>
          <a:xfrm>
            <a:off x="9087920" y="5270642"/>
            <a:ext cx="1545833" cy="7705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59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0DC6-7BF2-5E41-AC61-BBC9150A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should know about DS/</a:t>
            </a:r>
            <a:r>
              <a:rPr lang="en-US" dirty="0" err="1"/>
              <a:t>Alg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4E199-93FE-5047-9D18-A30CF6E97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Enron emails</a:t>
            </a:r>
          </a:p>
          <a:p>
            <a:r>
              <a:rPr lang="en-US" dirty="0"/>
              <a:t>Represent how?</a:t>
            </a:r>
          </a:p>
          <a:p>
            <a:r>
              <a:rPr lang="en-US" dirty="0"/>
              <a:t>Depends on what?</a:t>
            </a:r>
          </a:p>
          <a:p>
            <a:r>
              <a:rPr lang="en-US" dirty="0"/>
              <a:t>Depends on the info</a:t>
            </a:r>
            <a:br>
              <a:rPr lang="en-US" dirty="0"/>
            </a:br>
            <a:r>
              <a:rPr lang="en-US" dirty="0"/>
              <a:t>we want to extract</a:t>
            </a:r>
          </a:p>
          <a:p>
            <a:r>
              <a:rPr lang="en-US" dirty="0"/>
              <a:t>Find all emails by Keith</a:t>
            </a:r>
          </a:p>
          <a:p>
            <a:r>
              <a:rPr lang="en-US" dirty="0"/>
              <a:t>Find email path from Keith to</a:t>
            </a:r>
            <a:br>
              <a:rPr lang="en-US" dirty="0"/>
            </a:br>
            <a:r>
              <a:rPr lang="en-US" dirty="0"/>
              <a:t>Phillip or find path length</a:t>
            </a:r>
          </a:p>
          <a:p>
            <a:r>
              <a:rPr lang="en-US" dirty="0"/>
              <a:t>Find all direct emailers to Keith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BF8EE8-F469-2943-9D7B-F38B397138F6}"/>
              </a:ext>
            </a:extLst>
          </p:cNvPr>
          <p:cNvSpPr/>
          <p:nvPr/>
        </p:nvSpPr>
        <p:spPr>
          <a:xfrm>
            <a:off x="4827966" y="1664954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Wed, 18 Oct 2000 03:00:00 -0700 (PDT)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phillip.allen@enron.com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leah.arsdall@enron.com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Subject: Re: test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Mime-Version: 1.0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Content-Type: text/plain; charset=us-ascii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13689-AAC6-6446-984D-5CDBC2C58D4C}"/>
              </a:ext>
            </a:extLst>
          </p:cNvPr>
          <p:cNvSpPr/>
          <p:nvPr/>
        </p:nvSpPr>
        <p:spPr>
          <a:xfrm>
            <a:off x="5756338" y="2542117"/>
            <a:ext cx="542321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16 Oct 2000 06:42:00 -0700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buck.buckner@honeywell.com</a:t>
            </a:r>
            <a:endParaRPr lang="en-US" dirty="0"/>
          </a:p>
          <a:p>
            <a:r>
              <a:rPr lang="en-US" dirty="0"/>
              <a:t>Subject: Re: FW: fixed forward or other Collar floor gas price terms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B01D02-B9B9-E74B-B066-9DDCDAC91D68}"/>
              </a:ext>
            </a:extLst>
          </p:cNvPr>
          <p:cNvSpPr/>
          <p:nvPr/>
        </p:nvSpPr>
        <p:spPr>
          <a:xfrm>
            <a:off x="6653561" y="3463420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9 Oct 2000 07:00:00 -0700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keith.holst@enron.com</a:t>
            </a:r>
            <a:endParaRPr lang="en-US" dirty="0"/>
          </a:p>
          <a:p>
            <a:r>
              <a:rPr lang="en-US" dirty="0"/>
              <a:t>Subject: Consolidated positions: Issues &amp; To Do list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C093C-D6BA-8B46-9100-3445530B1AAA}"/>
              </a:ext>
            </a:extLst>
          </p:cNvPr>
          <p:cNvSpPr txBox="1"/>
          <p:nvPr/>
        </p:nvSpPr>
        <p:spPr>
          <a:xfrm>
            <a:off x="243051" y="6337634"/>
            <a:ext cx="585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</a:t>
            </a:r>
            <a:r>
              <a:rPr lang="en-US" dirty="0" err="1"/>
              <a:t>wcukierski</a:t>
            </a:r>
            <a:r>
              <a:rPr lang="en-US" dirty="0"/>
              <a:t>/</a:t>
            </a:r>
            <a:r>
              <a:rPr lang="en-US" dirty="0" err="1"/>
              <a:t>enron</a:t>
            </a:r>
            <a:r>
              <a:rPr lang="en-US" dirty="0"/>
              <a:t>-email-dataset</a:t>
            </a:r>
          </a:p>
        </p:txBody>
      </p:sp>
    </p:spTree>
    <p:extLst>
      <p:ext uri="{BB962C8B-B14F-4D97-AF65-F5344CB8AC3E}">
        <p14:creationId xmlns:p14="http://schemas.microsoft.com/office/powerpoint/2010/main" val="376536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2562F-FECA-C049-817B-A7333ABE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5976" cy="1325563"/>
          </a:xfrm>
        </p:spPr>
        <p:txBody>
          <a:bodyPr/>
          <a:lstStyle/>
          <a:p>
            <a:r>
              <a:rPr lang="en-US" dirty="0"/>
              <a:t>What can we learn, what </a:t>
            </a:r>
            <a:r>
              <a:rPr lang="en-US" dirty="0" err="1"/>
              <a:t>alg’s</a:t>
            </a:r>
            <a:r>
              <a:rPr lang="en-US" dirty="0"/>
              <a:t> do we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A551A-8256-FD43-8A43-9EE87926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Fast string search to find emails </a:t>
            </a:r>
          </a:p>
          <a:p>
            <a:r>
              <a:rPr lang="en-US" dirty="0"/>
              <a:t>Compute edit distance to find</a:t>
            </a:r>
            <a:br>
              <a:rPr lang="en-US" dirty="0"/>
            </a:br>
            <a:r>
              <a:rPr lang="en-US" dirty="0"/>
              <a:t>similar or misspelled email </a:t>
            </a:r>
            <a:r>
              <a:rPr lang="en-US" dirty="0" err="1"/>
              <a:t>addrs</a:t>
            </a:r>
            <a:endParaRPr lang="en-US" dirty="0"/>
          </a:p>
          <a:p>
            <a:r>
              <a:rPr lang="en-US" dirty="0"/>
              <a:t>Shortest path analysis to</a:t>
            </a:r>
            <a:br>
              <a:rPr lang="en-US" dirty="0"/>
            </a:br>
            <a:r>
              <a:rPr lang="en-US" dirty="0"/>
              <a:t>discover company relationships</a:t>
            </a:r>
            <a:br>
              <a:rPr lang="en-US" dirty="0"/>
            </a:br>
            <a:r>
              <a:rPr lang="en-US" dirty="0"/>
              <a:t>not on org chart</a:t>
            </a:r>
          </a:p>
          <a:p>
            <a:r>
              <a:rPr lang="en-US" dirty="0"/>
              <a:t>k-cliques (subcommunities)</a:t>
            </a:r>
            <a:br>
              <a:rPr lang="en-US" dirty="0"/>
            </a:br>
            <a:r>
              <a:rPr lang="en-US" dirty="0"/>
              <a:t>became more common as</a:t>
            </a:r>
            <a:br>
              <a:rPr lang="en-US" dirty="0"/>
            </a:br>
            <a:r>
              <a:rPr lang="en-US" dirty="0"/>
              <a:t>crisis built at Enron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71844-F9D9-8A4A-AD22-651E2FD180B8}"/>
              </a:ext>
            </a:extLst>
          </p:cNvPr>
          <p:cNvSpPr/>
          <p:nvPr/>
        </p:nvSpPr>
        <p:spPr>
          <a:xfrm>
            <a:off x="6553200" y="1825625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9 Oct 2000 07:00:00 -0700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keith.holst@enron.com</a:t>
            </a:r>
            <a:endParaRPr lang="en-US" dirty="0"/>
          </a:p>
          <a:p>
            <a:r>
              <a:rPr lang="en-US" dirty="0"/>
              <a:t>Subject: Consolidated positions: Issues &amp; To Do list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pic>
        <p:nvPicPr>
          <p:cNvPr id="1025" name="Picture 1" descr="page8image1821760">
            <a:extLst>
              <a:ext uri="{FF2B5EF4-FFF2-40B4-BE49-F238E27FC236}">
                <a16:creationId xmlns:a16="http://schemas.microsoft.com/office/drawing/2014/main" id="{56C608E0-FEF0-284F-9906-A89468CBD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086577"/>
            <a:ext cx="2531327" cy="20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8image1826912">
            <a:extLst>
              <a:ext uri="{FF2B5EF4-FFF2-40B4-BE49-F238E27FC236}">
                <a16:creationId xmlns:a16="http://schemas.microsoft.com/office/drawing/2014/main" id="{5A2F51CA-5F01-1740-8083-75F2F7BCD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414" y="4086577"/>
            <a:ext cx="2514996" cy="20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8B69C3-92E5-CD48-A008-C03FB8F0B18D}"/>
              </a:ext>
            </a:extLst>
          </p:cNvPr>
          <p:cNvSpPr/>
          <p:nvPr/>
        </p:nvSpPr>
        <p:spPr>
          <a:xfrm>
            <a:off x="838200" y="61769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See </a:t>
            </a:r>
            <a:r>
              <a:rPr lang="en-US" i="1" dirty="0"/>
              <a:t>Social Network Analysis and Organizational Disintegration: The Case of Enron Corporation</a:t>
            </a:r>
          </a:p>
        </p:txBody>
      </p:sp>
    </p:spTree>
    <p:extLst>
      <p:ext uri="{BB962C8B-B14F-4D97-AF65-F5344CB8AC3E}">
        <p14:creationId xmlns:p14="http://schemas.microsoft.com/office/powerpoint/2010/main" val="4035386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873E-26B1-6C49-9A9B-902C7161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Elemental data in memory (RAM)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073A1-49C2-7448-B9DD-44341CBEE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(not disk formats, which we covered in data acquisition MSDS692)</a:t>
            </a:r>
          </a:p>
          <a:p>
            <a:r>
              <a:rPr lang="en-US" dirty="0"/>
              <a:t>What’s the </a:t>
            </a:r>
            <a:r>
              <a:rPr lang="en-US" i="1" dirty="0"/>
              <a:t>type</a:t>
            </a:r>
            <a:r>
              <a:rPr lang="en-US" dirty="0"/>
              <a:t>?:  typically </a:t>
            </a:r>
            <a:r>
              <a:rPr lang="en-US" dirty="0" err="1"/>
              <a:t>int</a:t>
            </a:r>
            <a:r>
              <a:rPr lang="en-US" dirty="0"/>
              <a:t>, float, string</a:t>
            </a:r>
          </a:p>
          <a:p>
            <a:r>
              <a:rPr lang="en-US" dirty="0"/>
              <a:t>Numbers can be of different sizes; e.g., np.float32, np.float64</a:t>
            </a:r>
          </a:p>
          <a:p>
            <a:r>
              <a:rPr lang="en-US" dirty="0"/>
              <a:t>Data </a:t>
            </a:r>
            <a:r>
              <a:rPr lang="en-US" i="1" dirty="0"/>
              <a:t>values</a:t>
            </a:r>
            <a:r>
              <a:rPr lang="en-US" dirty="0"/>
              <a:t>: an </a:t>
            </a:r>
            <a:r>
              <a:rPr lang="en-US" dirty="0" err="1"/>
              <a:t>int</a:t>
            </a:r>
            <a:r>
              <a:rPr lang="en-US" dirty="0"/>
              <a:t> can represent a number, signed or unsigned, but can also represent a categorical item such as US state</a:t>
            </a:r>
          </a:p>
          <a:p>
            <a:r>
              <a:rPr lang="en-US" dirty="0"/>
              <a:t>We can also use strings for categorical but it’s much less efficient in space, and often time; (encode repeated string copies as </a:t>
            </a:r>
            <a:r>
              <a:rPr lang="en-US" dirty="0" err="1"/>
              <a:t>ints</a:t>
            </a:r>
            <a:r>
              <a:rPr lang="en-US" dirty="0"/>
              <a:t>)</a:t>
            </a:r>
          </a:p>
          <a:p>
            <a:r>
              <a:rPr lang="en-US" dirty="0"/>
              <a:t>You can even encode multiple things within a single number, such as 1105 could be floor 11, room 05; space vs speed tradeoff</a:t>
            </a:r>
          </a:p>
          <a:p>
            <a:r>
              <a:rPr lang="en-US" dirty="0"/>
              <a:t>Data </a:t>
            </a:r>
            <a:r>
              <a:rPr lang="en-US" i="1" dirty="0"/>
              <a:t>properties</a:t>
            </a:r>
            <a:r>
              <a:rPr lang="en-US" dirty="0"/>
              <a:t>: e.g., can such values be ordered? Is there a notion of distance between values?</a:t>
            </a:r>
          </a:p>
        </p:txBody>
      </p:sp>
    </p:spTree>
    <p:extLst>
      <p:ext uri="{BB962C8B-B14F-4D97-AF65-F5344CB8AC3E}">
        <p14:creationId xmlns:p14="http://schemas.microsoft.com/office/powerpoint/2010/main" val="232121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D5EE-52FD-F24A-B890-A796C623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65B67-5035-1D41-A41F-744FF2A0E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pointer p is implemented as an integer variable that holds a memory address, such as “p = Point(3,4)”</a:t>
            </a:r>
          </a:p>
          <a:p>
            <a:r>
              <a:rPr lang="en-US" dirty="0"/>
              <a:t>Python knows variables are actually references to memory locations; the p reference </a:t>
            </a:r>
            <a:r>
              <a:rPr lang="en-US" dirty="0" err="1"/>
              <a:t>var</a:t>
            </a:r>
            <a:r>
              <a:rPr lang="en-US" dirty="0"/>
              <a:t> takes 32 or 64 bits only</a:t>
            </a:r>
          </a:p>
          <a:p>
            <a:r>
              <a:rPr lang="en-US" dirty="0"/>
              <a:t>Pointers are also called </a:t>
            </a:r>
            <a:r>
              <a:rPr lang="en-US" i="1" dirty="0"/>
              <a:t>references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Q. How much space does list of strings take?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40092-E039-7C40-BCA8-3D0811A39AAB}"/>
              </a:ext>
            </a:extLst>
          </p:cNvPr>
          <p:cNvSpPr/>
          <p:nvPr/>
        </p:nvSpPr>
        <p:spPr>
          <a:xfrm>
            <a:off x="5791820" y="4134377"/>
            <a:ext cx="2582747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you = [1,3,5]</a:t>
            </a:r>
          </a:p>
          <a:p>
            <a:r>
              <a:rPr lang="en-US" sz="2400" dirty="0">
                <a:latin typeface="Monaco" pitchFamily="2" charset="77"/>
              </a:rPr>
              <a:t>me  =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B3DDCB-F8E8-194B-924A-6174A8B8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612" y="4111624"/>
            <a:ext cx="3065656" cy="178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44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2C859-44A1-E74D-A0CF-090C0D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abstract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B24F7-EE7B-8E48-94AE-BF856087D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Array</a:t>
            </a:r>
            <a:r>
              <a:rPr lang="en-US" dirty="0"/>
              <a:t> implementation is most common implementation of the </a:t>
            </a:r>
            <a:r>
              <a:rPr lang="en-US" i="1" dirty="0"/>
              <a:t>list </a:t>
            </a:r>
            <a:r>
              <a:rPr lang="en-US" dirty="0"/>
              <a:t>abstract data structure</a:t>
            </a:r>
          </a:p>
          <a:p>
            <a:r>
              <a:rPr lang="en-US" dirty="0"/>
              <a:t>Lists are ordered but items aren’t necessarily sortable</a:t>
            </a:r>
          </a:p>
          <a:p>
            <a:r>
              <a:rPr lang="en-US" dirty="0"/>
              <a:t>Arrays use contiguous memory locations to associate items</a:t>
            </a:r>
          </a:p>
          <a:p>
            <a:r>
              <a:rPr lang="en-US" dirty="0"/>
              <a:t>Code “a=[9,2,45]” yields a pointer to contiguous block of cells</a:t>
            </a:r>
            <a:endParaRPr lang="en-US" i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89018-81CF-9943-8683-D452ED658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26" y="4458494"/>
            <a:ext cx="55499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2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2051</TotalTime>
  <Words>2224</Words>
  <Application>Microsoft Macintosh PowerPoint</Application>
  <PresentationFormat>Widescreen</PresentationFormat>
  <Paragraphs>237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Monaco</vt:lpstr>
      <vt:lpstr>Office Theme</vt:lpstr>
      <vt:lpstr>1_Office Theme</vt:lpstr>
      <vt:lpstr>Core data structures</vt:lpstr>
      <vt:lpstr>PowerPoint Presentation</vt:lpstr>
      <vt:lpstr>Data structures organize data</vt:lpstr>
      <vt:lpstr>Advice on choosing data structures</vt:lpstr>
      <vt:lpstr>Why you should know about DS/Alg</vt:lpstr>
      <vt:lpstr>What can we learn, what alg’s do we need</vt:lpstr>
      <vt:lpstr>Elemental data in memory (RAM)</vt:lpstr>
      <vt:lpstr>Pointer data type</vt:lpstr>
      <vt:lpstr>List abstract data type</vt:lpstr>
      <vt:lpstr>Non-contiguous lists: linked lists</vt:lpstr>
      <vt:lpstr>Queue: ordered list</vt:lpstr>
      <vt:lpstr>Stacks: like stacks of plates</vt:lpstr>
      <vt:lpstr>Set: unordered, unique collection</vt:lpstr>
      <vt:lpstr>Dictionary abstract data structure</vt:lpstr>
      <vt:lpstr>Q: what is most efficient char counting method you can think of?</vt:lpstr>
      <vt:lpstr>Binary tree abstract data structure</vt:lpstr>
      <vt:lpstr>Binary tree implementation using pointers</vt:lpstr>
      <vt:lpstr>Concrete binary tree using contiguous array</vt:lpstr>
      <vt:lpstr>Indexes as pointers</vt:lpstr>
      <vt:lpstr>Binary search trees (tree with conditions)</vt:lpstr>
      <vt:lpstr>Searching binary search trees</vt:lpstr>
      <vt:lpstr>Constructing binary search trees</vt:lpstr>
      <vt:lpstr>Constructing binary search trees cont’d</vt:lpstr>
      <vt:lpstr>Consider similarity of search / build</vt:lpstr>
      <vt:lpstr>Graphs</vt:lpstr>
      <vt:lpstr>Basic node definitions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data structures</dc:title>
  <dc:creator>Microsoft Office User</dc:creator>
  <cp:lastModifiedBy>Microsoft Office User</cp:lastModifiedBy>
  <cp:revision>164</cp:revision>
  <cp:lastPrinted>2020-01-23T01:36:51Z</cp:lastPrinted>
  <dcterms:created xsi:type="dcterms:W3CDTF">2019-01-24T18:10:54Z</dcterms:created>
  <dcterms:modified xsi:type="dcterms:W3CDTF">2020-01-30T21:02:04Z</dcterms:modified>
</cp:coreProperties>
</file>